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92" r:id="rId5"/>
    <p:sldId id="299" r:id="rId6"/>
    <p:sldId id="300" r:id="rId7"/>
    <p:sldId id="301" r:id="rId8"/>
    <p:sldId id="302" r:id="rId9"/>
    <p:sldId id="303" r:id="rId10"/>
    <p:sldId id="295" r:id="rId11"/>
    <p:sldId id="296" r:id="rId12"/>
    <p:sldId id="297" r:id="rId13"/>
    <p:sldId id="298" r:id="rId14"/>
    <p:sldId id="304" r:id="rId15"/>
    <p:sldId id="293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068"/>
    <a:srgbClr val="1E5082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10/05/24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10/05/24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2437" y="0"/>
            <a:ext cx="6254750" cy="3660903"/>
          </a:xfrm>
        </p:spPr>
        <p:txBody>
          <a:bodyPr>
            <a:normAutofit/>
          </a:bodyPr>
          <a:lstStyle/>
          <a:p>
            <a:r>
              <a:rPr lang="it-IT" i="1" dirty="0"/>
              <a:t>Approccio chirurgico del Weight </a:t>
            </a:r>
            <a:r>
              <a:rPr lang="it-IT" i="1" dirty="0" err="1"/>
              <a:t>Regain</a:t>
            </a:r>
            <a:endParaRPr lang="it-IT" i="1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4905376"/>
            <a:ext cx="6651625" cy="1771776"/>
          </a:xfrm>
        </p:spPr>
        <p:txBody>
          <a:bodyPr>
            <a:normAutofit fontScale="92500" lnSpcReduction="10000"/>
          </a:bodyPr>
          <a:lstStyle/>
          <a:p>
            <a:r>
              <a:rPr lang="it-IT" sz="2800" b="1" dirty="0">
                <a:solidFill>
                  <a:srgbClr val="FFC000"/>
                </a:solidFill>
                <a:latin typeface="Calisto MT" panose="02040603050505030304" pitchFamily="18" charset="77"/>
              </a:rPr>
              <a:t>RELATORE: dott.ssa Natali Veronica </a:t>
            </a:r>
          </a:p>
          <a:p>
            <a:r>
              <a:rPr lang="it-IT" sz="2800" b="1" dirty="0">
                <a:solidFill>
                  <a:srgbClr val="FFC000"/>
                </a:solidFill>
                <a:latin typeface="Calisto MT" panose="02040603050505030304" pitchFamily="18" charset="77"/>
              </a:rPr>
              <a:t>Affiliazione: Universitá di Foggia 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3DE34F2-E651-C011-CF33-6CB2393B5FFC}"/>
              </a:ext>
            </a:extLst>
          </p:cNvPr>
          <p:cNvSpPr txBox="1"/>
          <p:nvPr/>
        </p:nvSpPr>
        <p:spPr>
          <a:xfrm>
            <a:off x="190500" y="1166842"/>
            <a:ext cx="116681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thaiDist">
              <a:buFont typeface="Wingdings" pitchFamily="2" charset="2"/>
              <a:buChar char="v"/>
            </a:pPr>
            <a:r>
              <a:rPr lang="it-IT" sz="2400" dirty="0">
                <a:latin typeface="Calisto MT" panose="02040603050505030304" pitchFamily="18" charset="77"/>
              </a:rPr>
              <a:t>La chirurgia </a:t>
            </a:r>
            <a:r>
              <a:rPr lang="it-IT" sz="2400" dirty="0" err="1">
                <a:latin typeface="Calisto MT" panose="02040603050505030304" pitchFamily="18" charset="77"/>
              </a:rPr>
              <a:t>bariatrica</a:t>
            </a:r>
            <a:r>
              <a:rPr lang="it-IT" sz="2400" dirty="0">
                <a:latin typeface="Calisto MT" panose="02040603050505030304" pitchFamily="18" charset="77"/>
              </a:rPr>
              <a:t> risulta essere a tutt’oggi la modalità di trattamento più efficace nell’indurre e mantenere un significativo calo ponderale e un miglioramento delle </a:t>
            </a:r>
            <a:r>
              <a:rPr lang="it-IT" sz="2400" dirty="0" err="1">
                <a:latin typeface="Calisto MT" panose="02040603050505030304" pitchFamily="18" charset="77"/>
              </a:rPr>
              <a:t>comorbilita</a:t>
            </a:r>
            <a:r>
              <a:rPr lang="it-IT" sz="2400" dirty="0">
                <a:latin typeface="Calisto MT" panose="02040603050505030304" pitchFamily="18" charset="77"/>
              </a:rPr>
              <a:t> nei pazienti con obesità grave o complicata. </a:t>
            </a:r>
          </a:p>
          <a:p>
            <a:pPr marL="285750" indent="-285750" algn="thaiDist">
              <a:buFont typeface="Wingdings" pitchFamily="2" charset="2"/>
              <a:buChar char="v"/>
            </a:pPr>
            <a:endParaRPr lang="it-IT" sz="2400" dirty="0">
              <a:latin typeface="Calisto MT" panose="02040603050505030304" pitchFamily="18" charset="77"/>
            </a:endParaRPr>
          </a:p>
          <a:p>
            <a:pPr marL="285750" indent="-285750" algn="thaiDist">
              <a:buFont typeface="Wingdings" pitchFamily="2" charset="2"/>
              <a:buChar char="v"/>
            </a:pPr>
            <a:r>
              <a:rPr lang="it-IT" sz="2400" dirty="0">
                <a:latin typeface="Calisto MT" panose="02040603050505030304" pitchFamily="18" charset="77"/>
              </a:rPr>
              <a:t>Questa però presenta tuttavia anche rischi, effetti collaterali e complicanze nel breve e nel lungo termine, e non è inoltre esente dal rischio di recupero ponderale. </a:t>
            </a:r>
          </a:p>
          <a:p>
            <a:pPr marL="285750" indent="-285750" algn="thaiDist">
              <a:buFont typeface="Wingdings" pitchFamily="2" charset="2"/>
              <a:buChar char="v"/>
            </a:pPr>
            <a:endParaRPr lang="it-IT" sz="2400" dirty="0">
              <a:latin typeface="Calisto MT" panose="02040603050505030304" pitchFamily="18" charset="77"/>
            </a:endParaRPr>
          </a:p>
          <a:p>
            <a:pPr marL="285750" indent="-285750" algn="thaiDist">
              <a:buFont typeface="Wingdings" pitchFamily="2" charset="2"/>
              <a:buChar char="v"/>
            </a:pPr>
            <a:r>
              <a:rPr lang="it-IT" sz="2400" dirty="0">
                <a:latin typeface="Calisto MT" panose="02040603050505030304" pitchFamily="18" charset="77"/>
              </a:rPr>
              <a:t>In quest’ultimo caso di ricorre la chirurgia di</a:t>
            </a:r>
          </a:p>
          <a:p>
            <a:pPr algn="thaiDist"/>
            <a:r>
              <a:rPr lang="it-IT" sz="2400" dirty="0">
                <a:latin typeface="Calisto MT" panose="02040603050505030304" pitchFamily="18" charset="77"/>
              </a:rPr>
              <a:t>    revisione, ovvero un intervento volto a bloccare </a:t>
            </a:r>
          </a:p>
          <a:p>
            <a:pPr algn="thaiDist"/>
            <a:r>
              <a:rPr lang="it-IT" sz="2400" dirty="0">
                <a:latin typeface="Calisto MT" panose="02040603050505030304" pitchFamily="18" charset="77"/>
              </a:rPr>
              <a:t>    il recupero del peso è indurre un nuovo calo </a:t>
            </a:r>
          </a:p>
          <a:p>
            <a:pPr algn="thaiDist"/>
            <a:r>
              <a:rPr lang="it-IT" sz="2400" dirty="0">
                <a:latin typeface="Calisto MT" panose="02040603050505030304" pitchFamily="18" charset="77"/>
              </a:rPr>
              <a:t>    ponderale. </a:t>
            </a:r>
            <a:r>
              <a:rPr lang="es-ES" sz="2400" dirty="0">
                <a:latin typeface="Calisto MT" panose="02040603050505030304" pitchFamily="18" charset="77"/>
              </a:rPr>
              <a:t> </a:t>
            </a:r>
            <a:endParaRPr lang="it-IT" sz="2400" dirty="0">
              <a:latin typeface="Calisto MT" panose="02040603050505030304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98CEAC-D1CE-DA26-F45C-07E7CE886BB4}"/>
              </a:ext>
            </a:extLst>
          </p:cNvPr>
          <p:cNvSpPr txBox="1"/>
          <p:nvPr/>
        </p:nvSpPr>
        <p:spPr>
          <a:xfrm>
            <a:off x="3228975" y="516572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F2A140C-A13F-D7B1-B67F-1F4ACFEFCC1F}"/>
              </a:ext>
            </a:extLst>
          </p:cNvPr>
          <p:cNvSpPr txBox="1"/>
          <p:nvPr/>
        </p:nvSpPr>
        <p:spPr>
          <a:xfrm>
            <a:off x="4730750" y="31539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1" u="sng" dirty="0">
                <a:latin typeface="Calisto MT" panose="02040603050505030304" pitchFamily="18" charset="77"/>
              </a:rPr>
              <a:t>CONCLUSIONI</a:t>
            </a:r>
            <a:r>
              <a:rPr lang="it-IT" sz="1800" b="1" i="1" u="sng" dirty="0">
                <a:latin typeface="Calisto MT" panose="02040603050505030304" pitchFamily="18" charset="77"/>
              </a:rPr>
              <a:t> </a:t>
            </a:r>
            <a:endParaRPr lang="it-IT" dirty="0"/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DB8A8062-0943-48E0-4514-EB0C9806F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7" y="3526644"/>
            <a:ext cx="5057773" cy="30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EB1828-81B1-929B-EBA9-B66241DF7D3F}"/>
              </a:ext>
            </a:extLst>
          </p:cNvPr>
          <p:cNvSpPr txBox="1"/>
          <p:nvPr/>
        </p:nvSpPr>
        <p:spPr>
          <a:xfrm>
            <a:off x="4699000" y="4027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1" u="sng" dirty="0">
                <a:latin typeface="Calisto MT" panose="02040603050505030304" pitchFamily="18" charset="77"/>
              </a:rPr>
              <a:t>CONCLUSIONI</a:t>
            </a:r>
            <a:endParaRPr lang="it-IT" sz="3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D7F29B-0B2D-298E-5182-FF6EE1897C72}"/>
              </a:ext>
            </a:extLst>
          </p:cNvPr>
          <p:cNvSpPr txBox="1"/>
          <p:nvPr/>
        </p:nvSpPr>
        <p:spPr>
          <a:xfrm>
            <a:off x="420688" y="1301939"/>
            <a:ext cx="113506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buFont typeface="Wingdings" pitchFamily="2" charset="2"/>
              <a:buChar char="v"/>
            </a:pPr>
            <a:r>
              <a:rPr lang="it-IT" sz="2400" dirty="0"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La</a:t>
            </a:r>
            <a:r>
              <a:rPr lang="it-IT" sz="2400" dirty="0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 chirurgia </a:t>
            </a:r>
            <a:r>
              <a:rPr lang="it-IT" sz="2400" dirty="0" err="1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bariatrica</a:t>
            </a:r>
            <a:r>
              <a:rPr lang="it-IT" sz="2400" dirty="0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 revisionale può essere eseguita con successo tramite un approccio </a:t>
            </a:r>
            <a:r>
              <a:rPr lang="it-IT" sz="2400" dirty="0" err="1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laparoscopico</a:t>
            </a:r>
            <a:r>
              <a:rPr lang="it-IT" sz="2400" dirty="0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 con un rischio accettabile. </a:t>
            </a:r>
          </a:p>
          <a:p>
            <a:pPr algn="thaiDist"/>
            <a:endParaRPr lang="it-IT" sz="2400" dirty="0">
              <a:latin typeface="Calisto MT" panose="02040603050505030304" pitchFamily="18" charset="77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342900" indent="-342900" algn="thaiDist">
              <a:buFont typeface="Wingdings" pitchFamily="2" charset="2"/>
              <a:buChar char="v"/>
            </a:pPr>
            <a:r>
              <a:rPr lang="it-IT" sz="2400" dirty="0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La scelta della corretta procedura primaria riduce </a:t>
            </a:r>
            <a:endParaRPr lang="it-IT" sz="2400" dirty="0">
              <a:latin typeface="Calisto MT" panose="02040603050505030304" pitchFamily="18" charset="77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algn="thaiDist"/>
            <a:r>
              <a:rPr lang="it-IT" sz="2400" dirty="0"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     il </a:t>
            </a:r>
            <a:r>
              <a:rPr lang="it-IT" sz="2400" dirty="0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rischio che il paziente vada in contro a ripresa </a:t>
            </a:r>
          </a:p>
          <a:p>
            <a:pPr algn="thaiDist"/>
            <a:r>
              <a:rPr lang="it-IT" sz="2400" dirty="0"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     di</a:t>
            </a:r>
            <a:r>
              <a:rPr lang="it-IT" sz="2400" dirty="0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 peso.</a:t>
            </a:r>
          </a:p>
          <a:p>
            <a:pPr marL="342900" indent="-342900" algn="thaiDist">
              <a:buFont typeface="Wingdings" pitchFamily="2" charset="2"/>
              <a:buChar char="v"/>
            </a:pPr>
            <a:endParaRPr lang="it-IT" sz="2400" dirty="0">
              <a:effectLst/>
              <a:latin typeface="Calisto MT" panose="02040603050505030304" pitchFamily="18" charset="77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342900" indent="-342900" algn="thaiDist">
              <a:buFont typeface="Wingdings" pitchFamily="2" charset="2"/>
              <a:buChar char="v"/>
            </a:pPr>
            <a:r>
              <a:rPr lang="it-IT" sz="2400" dirty="0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Il fallimento dell’intervento di chirurgia </a:t>
            </a:r>
            <a:r>
              <a:rPr lang="it-IT" sz="2400" dirty="0" err="1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bariatrica</a:t>
            </a:r>
            <a:r>
              <a:rPr lang="it-IT" sz="2400" dirty="0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 </a:t>
            </a:r>
            <a:endParaRPr lang="it-IT" sz="2400" dirty="0">
              <a:latin typeface="Calisto MT" panose="02040603050505030304" pitchFamily="18" charset="77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algn="thaiDist"/>
            <a:r>
              <a:rPr lang="it-IT" sz="2400" dirty="0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    primario necessita che venga valutato da tutti gli </a:t>
            </a:r>
          </a:p>
          <a:p>
            <a:pPr algn="thaiDist"/>
            <a:r>
              <a:rPr lang="it-IT" sz="2400" dirty="0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    specialisti del team in modo da scegliere la procedura </a:t>
            </a:r>
          </a:p>
          <a:p>
            <a:pPr algn="thaiDist"/>
            <a:r>
              <a:rPr lang="it-IT" sz="2400" dirty="0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    più efficace.</a:t>
            </a:r>
          </a:p>
          <a:p>
            <a:pPr algn="thaiDist"/>
            <a:r>
              <a:rPr lang="it-IT" sz="2400" dirty="0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 </a:t>
            </a:r>
          </a:p>
          <a:p>
            <a:pPr algn="thaiDist"/>
            <a:r>
              <a:rPr lang="it-IT" sz="2400" dirty="0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 </a:t>
            </a:r>
          </a:p>
          <a:p>
            <a:pPr algn="thaiDist"/>
            <a:r>
              <a:rPr lang="it-IT" sz="2400" dirty="0">
                <a:effectLst/>
                <a:latin typeface="Calisto MT" panose="02040603050505030304" pitchFamily="18" charset="77"/>
                <a:ea typeface="Times New Roman" panose="020F0502020204030204" pitchFamily="34" charset="0"/>
                <a:cs typeface="Times New Roman" panose="020F0502020204030204" pitchFamily="34" charset="0"/>
              </a:rPr>
              <a:t> </a:t>
            </a: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46CA4E9D-04B7-1297-17C7-191B5B916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2185574"/>
            <a:ext cx="4269717" cy="426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17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0" y="2698750"/>
            <a:ext cx="3368909" cy="2698750"/>
          </a:xfrm>
        </p:spPr>
        <p:txBody>
          <a:bodyPr/>
          <a:lstStyle/>
          <a:p>
            <a:r>
              <a:rPr lang="it-IT" dirty="0"/>
              <a:t>Grazie ! 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37DAF1-0D17-547D-12C9-F54B18E02F37}"/>
              </a:ext>
            </a:extLst>
          </p:cNvPr>
          <p:cNvSpPr txBox="1"/>
          <p:nvPr/>
        </p:nvSpPr>
        <p:spPr>
          <a:xfrm>
            <a:off x="4380704" y="434975"/>
            <a:ext cx="394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b="1" i="1" u="sng" dirty="0">
                <a:latin typeface="Calisto MT" panose="02040603050505030304" pitchFamily="18" charset="77"/>
              </a:rPr>
              <a:t>INTRODUZIONE</a:t>
            </a:r>
            <a:r>
              <a:rPr lang="it-IT" sz="3200" b="1" dirty="0">
                <a:latin typeface="Calisto MT" panose="02040603050505030304" pitchFamily="18" charset="77"/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DE78DB-E002-885B-1757-D78F5A34CA8A}"/>
              </a:ext>
            </a:extLst>
          </p:cNvPr>
          <p:cNvSpPr txBox="1"/>
          <p:nvPr/>
        </p:nvSpPr>
        <p:spPr>
          <a:xfrm>
            <a:off x="515935" y="1482725"/>
            <a:ext cx="1139825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 err="1">
                <a:solidFill>
                  <a:srgbClr val="FF0000"/>
                </a:solidFill>
                <a:latin typeface="Calisto MT" panose="02040603050505030304" pitchFamily="18" charset="77"/>
              </a:rPr>
              <a:t>INSUFFICIENT</a:t>
            </a:r>
            <a:r>
              <a:rPr lang="it-IT" sz="2400" b="1" dirty="0">
                <a:solidFill>
                  <a:srgbClr val="FF0000"/>
                </a:solidFill>
                <a:latin typeface="Calisto MT" panose="02040603050505030304" pitchFamily="18" charset="77"/>
              </a:rPr>
              <a:t> WEIGHT LOSS</a:t>
            </a:r>
          </a:p>
          <a:p>
            <a:pPr algn="l"/>
            <a:endParaRPr lang="it-IT" sz="2400" b="1" dirty="0">
              <a:latin typeface="Calisto MT" panose="02040603050505030304" pitchFamily="18" charset="77"/>
            </a:endParaRPr>
          </a:p>
          <a:p>
            <a:pPr algn="thaiDist"/>
            <a:r>
              <a:rPr lang="it-IT" sz="2400" dirty="0">
                <a:latin typeface="Calisto MT" panose="02040603050505030304" pitchFamily="18" charset="77"/>
              </a:rPr>
              <a:t>È definita come una perdita di peso inferiore rispetto ad alcuni standard attesi. </a:t>
            </a:r>
          </a:p>
          <a:p>
            <a:pPr algn="thaiDist"/>
            <a:r>
              <a:rPr lang="it-IT" sz="2400" dirty="0">
                <a:latin typeface="Calisto MT" panose="02040603050505030304" pitchFamily="18" charset="77"/>
              </a:rPr>
              <a:t>Sulla base di vari studi, la “perdita di peso insufficiente” è stata definita come un caso in cui la % EWL è inferiore al 50% o il BMI è superiore a35 in base ai criteri di </a:t>
            </a:r>
            <a:r>
              <a:rPr lang="it-IT" sz="2400" dirty="0" err="1">
                <a:latin typeface="Calisto MT" panose="02040603050505030304" pitchFamily="18" charset="77"/>
              </a:rPr>
              <a:t>Reinhold</a:t>
            </a:r>
            <a:r>
              <a:rPr lang="it-IT" sz="2400" dirty="0">
                <a:latin typeface="Calisto MT" panose="02040603050505030304" pitchFamily="18" charset="77"/>
              </a:rPr>
              <a:t>. </a:t>
            </a:r>
          </a:p>
          <a:p>
            <a:pPr algn="thaiDist"/>
            <a:endParaRPr lang="it-IT" sz="2400" dirty="0">
              <a:latin typeface="Calisto MT" panose="02040603050505030304" pitchFamily="18" charset="77"/>
            </a:endParaRPr>
          </a:p>
          <a:p>
            <a:pPr algn="l"/>
            <a:endParaRPr lang="it-IT" dirty="0">
              <a:latin typeface="Calisto MT" panose="02040603050505030304" pitchFamily="18" charset="77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01D21150-95E3-EC1D-C8EF-48C9F16E3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89" y="3956049"/>
            <a:ext cx="8322701" cy="28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4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585E60-8C2C-713E-1F50-4F208991578C}"/>
              </a:ext>
            </a:extLst>
          </p:cNvPr>
          <p:cNvSpPr txBox="1"/>
          <p:nvPr/>
        </p:nvSpPr>
        <p:spPr>
          <a:xfrm>
            <a:off x="4380704" y="434975"/>
            <a:ext cx="394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b="1" i="1" u="sng" dirty="0">
                <a:latin typeface="Calisto MT" panose="02040603050505030304" pitchFamily="18" charset="77"/>
              </a:rPr>
              <a:t>INTRODUZIONE</a:t>
            </a:r>
            <a:r>
              <a:rPr lang="it-IT" sz="3200" b="1" dirty="0">
                <a:latin typeface="Calisto MT" panose="02040603050505030304" pitchFamily="18" charset="77"/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692FC2F-4677-4384-72F9-48D8B8C9F6C2}"/>
              </a:ext>
            </a:extLst>
          </p:cNvPr>
          <p:cNvSpPr txBox="1"/>
          <p:nvPr/>
        </p:nvSpPr>
        <p:spPr>
          <a:xfrm>
            <a:off x="527839" y="1315071"/>
            <a:ext cx="582612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dirty="0">
                <a:solidFill>
                  <a:srgbClr val="FF0000"/>
                </a:solidFill>
                <a:latin typeface="Calisto MT" panose="02040603050505030304" pitchFamily="18" charset="77"/>
              </a:rPr>
              <a:t>WEIGHT REGAIN </a:t>
            </a:r>
          </a:p>
          <a:p>
            <a:pPr algn="l"/>
            <a:endParaRPr lang="it-IT" sz="2400" b="1" dirty="0">
              <a:solidFill>
                <a:srgbClr val="FF0000"/>
              </a:solidFill>
              <a:latin typeface="Calisto MT" panose="02040603050505030304" pitchFamily="18" charset="77"/>
            </a:endParaRPr>
          </a:p>
          <a:p>
            <a:pPr algn="thaiDist"/>
            <a:r>
              <a:rPr lang="it-IT" sz="2400" dirty="0">
                <a:latin typeface="Calisto MT" panose="02040603050505030304" pitchFamily="18" charset="77"/>
              </a:rPr>
              <a:t>É definito come un aumento di peso al di sopra di un centro punto minimo (nadir) dopo il raggiungimento di un calo ponderale soddisfacente attraverso la chirurgia </a:t>
            </a:r>
            <a:r>
              <a:rPr lang="it-IT" sz="2400" dirty="0" err="1">
                <a:latin typeface="Calisto MT" panose="02040603050505030304" pitchFamily="18" charset="77"/>
              </a:rPr>
              <a:t>bariatrica</a:t>
            </a:r>
            <a:r>
              <a:rPr lang="it-IT" sz="2400" dirty="0">
                <a:latin typeface="Calisto MT" panose="02040603050505030304" pitchFamily="18" charset="77"/>
              </a:rPr>
              <a:t>. </a:t>
            </a:r>
          </a:p>
          <a:p>
            <a:pPr algn="thaiDist"/>
            <a:r>
              <a:rPr lang="it-IT" sz="2400" dirty="0">
                <a:latin typeface="Calisto MT" panose="02040603050505030304" pitchFamily="18" charset="77"/>
              </a:rPr>
              <a:t>Poiché un certo aumento di peso è previsto ed è normale, il recupero di peso patologico deve essere differenziato dal recupero di peso atteso e normale. </a:t>
            </a:r>
          </a:p>
          <a:p>
            <a:pPr algn="just"/>
            <a:endParaRPr lang="it-IT" sz="2400" dirty="0">
              <a:latin typeface="Calisto MT" panose="02040603050505030304" pitchFamily="18" charset="77"/>
            </a:endParaRPr>
          </a:p>
          <a:p>
            <a:pPr marL="342900" indent="-342900" algn="l">
              <a:buFont typeface="+mj-lt"/>
              <a:buAutoNum type="arabicPeriod"/>
            </a:pPr>
            <a:endParaRPr lang="it-IT" dirty="0">
              <a:latin typeface="Calisto MT" panose="02040603050505030304" pitchFamily="18" charset="77"/>
            </a:endParaRP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A43D43E8-84DB-C3E9-64CA-2AE143E33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76" y="1147393"/>
            <a:ext cx="4937124" cy="571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4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CAD3EA-A90B-7187-6E8E-35F53C70978A}"/>
              </a:ext>
            </a:extLst>
          </p:cNvPr>
          <p:cNvSpPr txBox="1"/>
          <p:nvPr/>
        </p:nvSpPr>
        <p:spPr>
          <a:xfrm>
            <a:off x="476250" y="1443841"/>
            <a:ext cx="112077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it-IT" sz="2400" dirty="0">
                <a:latin typeface="Calisto MT" panose="02040603050505030304" pitchFamily="18" charset="77"/>
              </a:rPr>
              <a:t>Una revisione sistematica della letteratura ha riportato le definizioni più utilizzate per il recupero ponderale nei diversi studi condotti. </a:t>
            </a:r>
          </a:p>
          <a:p>
            <a:pPr algn="thaiDist"/>
            <a:r>
              <a:rPr lang="it-IT" sz="2400" dirty="0">
                <a:latin typeface="Calisto MT" panose="02040603050505030304" pitchFamily="18" charset="77"/>
              </a:rPr>
              <a:t>Queste in ordine della frequenza del loro utilizzo sono: </a:t>
            </a:r>
          </a:p>
          <a:p>
            <a:pPr algn="thaiDist"/>
            <a:endParaRPr lang="it-IT" sz="2400" dirty="0">
              <a:latin typeface="Calisto MT" panose="02040603050505030304" pitchFamily="18" charset="77"/>
            </a:endParaRPr>
          </a:p>
          <a:p>
            <a:pPr marL="342900" indent="-342900" algn="thaiDist">
              <a:buFont typeface="+mj-lt"/>
              <a:buAutoNum type="arabicPeriod"/>
            </a:pPr>
            <a:r>
              <a:rPr lang="it-IT" sz="2400" dirty="0">
                <a:latin typeface="Calisto MT" panose="02040603050505030304" pitchFamily="18" charset="77"/>
              </a:rPr>
              <a:t>Un aumento &gt; 10 kg rispetto al peso minimo raggiunto dopo chirurgia </a:t>
            </a:r>
            <a:r>
              <a:rPr lang="it-IT" sz="2400" dirty="0" err="1">
                <a:latin typeface="Calisto MT" panose="02040603050505030304" pitchFamily="18" charset="77"/>
              </a:rPr>
              <a:t>bariatrica</a:t>
            </a:r>
            <a:r>
              <a:rPr lang="it-IT" sz="2400" dirty="0">
                <a:latin typeface="Calisto MT" panose="02040603050505030304" pitchFamily="18" charset="77"/>
              </a:rPr>
              <a:t> (peso al nadir) 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it-IT" sz="2400" dirty="0">
                <a:latin typeface="Calisto MT" panose="02040603050505030304" pitchFamily="18" charset="77"/>
              </a:rPr>
              <a:t>Un aumento &gt; 25% del peso in eccesso perso dal nadir 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it-IT" sz="2400" dirty="0">
                <a:latin typeface="Calisto MT" panose="02040603050505030304" pitchFamily="18" charset="77"/>
              </a:rPr>
              <a:t>Un aumento di 5 kg/m2 di BMI dal nadir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it-IT" sz="2400" dirty="0">
                <a:latin typeface="Calisto MT" panose="02040603050505030304" pitchFamily="18" charset="77"/>
              </a:rPr>
              <a:t>Un qualsiasi aumento di peso dalla remissione del diabete </a:t>
            </a:r>
            <a:r>
              <a:rPr lang="it-IT" sz="2400" dirty="0" err="1">
                <a:latin typeface="Calisto MT" panose="02040603050505030304" pitchFamily="18" charset="77"/>
              </a:rPr>
              <a:t>mellito</a:t>
            </a:r>
            <a:r>
              <a:rPr lang="it-IT" sz="2400" dirty="0">
                <a:latin typeface="Calisto MT" panose="02040603050505030304" pitchFamily="18" charset="77"/>
              </a:rPr>
              <a:t> di tipo 2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it-IT" sz="2400" dirty="0">
                <a:latin typeface="Calisto MT" panose="02040603050505030304" pitchFamily="18" charset="77"/>
              </a:rPr>
              <a:t>Il girono a u BMI &gt; 35kg/m2 in seguito a soddisfacente perdita di peso attraverso la chirurgia </a:t>
            </a:r>
            <a:r>
              <a:rPr lang="it-IT" sz="2400" dirty="0" err="1">
                <a:latin typeface="Calisto MT" panose="02040603050505030304" pitchFamily="18" charset="77"/>
              </a:rPr>
              <a:t>bariatrica</a:t>
            </a:r>
            <a:r>
              <a:rPr lang="it-IT" sz="2400" dirty="0">
                <a:latin typeface="Calisto MT" panose="02040603050505030304" pitchFamily="18" charset="77"/>
              </a:rPr>
              <a:t> 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it-IT" sz="2400" dirty="0">
                <a:latin typeface="Calisto MT" panose="02040603050505030304" pitchFamily="18" charset="77"/>
              </a:rPr>
              <a:t>Qualsiasi recupero di peso in seguito a chirurgia </a:t>
            </a:r>
            <a:r>
              <a:rPr lang="it-IT" sz="2400" dirty="0" err="1">
                <a:latin typeface="Calisto MT" panose="02040603050505030304" pitchFamily="18" charset="77"/>
              </a:rPr>
              <a:t>bariatrica</a:t>
            </a:r>
            <a:r>
              <a:rPr lang="it-IT" sz="2400" dirty="0">
                <a:latin typeface="Calisto MT" panose="02040603050505030304" pitchFamily="18" charset="77"/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D735BD-F26D-47D9-2EA6-CCCB1846C1FB}"/>
              </a:ext>
            </a:extLst>
          </p:cNvPr>
          <p:cNvSpPr txBox="1"/>
          <p:nvPr/>
        </p:nvSpPr>
        <p:spPr>
          <a:xfrm>
            <a:off x="5064125" y="67258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1" u="sng" dirty="0">
                <a:latin typeface="Calisto MT" panose="02040603050505030304" pitchFamily="18" charset="77"/>
              </a:rPr>
              <a:t>INTRODUZIONE</a:t>
            </a:r>
            <a:endParaRPr lang="it-IT" sz="3200" u="sng" dirty="0"/>
          </a:p>
        </p:txBody>
      </p:sp>
    </p:spTree>
    <p:extLst>
      <p:ext uri="{BB962C8B-B14F-4D97-AF65-F5344CB8AC3E}">
        <p14:creationId xmlns:p14="http://schemas.microsoft.com/office/powerpoint/2010/main" val="37001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B9F713-06BC-AD26-91E8-13CE30EEB7D9}"/>
              </a:ext>
            </a:extLst>
          </p:cNvPr>
          <p:cNvSpPr txBox="1"/>
          <p:nvPr/>
        </p:nvSpPr>
        <p:spPr>
          <a:xfrm>
            <a:off x="4635500" y="3868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1" u="sng" dirty="0">
                <a:latin typeface="Calisto MT" panose="02040603050505030304" pitchFamily="18" charset="77"/>
              </a:rPr>
              <a:t>INTRODUZIONE</a:t>
            </a:r>
            <a:endParaRPr lang="it-IT" sz="3200" u="sng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919D63-C4B5-C4EA-3825-9D3DC719D9B4}"/>
              </a:ext>
            </a:extLst>
          </p:cNvPr>
          <p:cNvSpPr txBox="1"/>
          <p:nvPr/>
        </p:nvSpPr>
        <p:spPr>
          <a:xfrm>
            <a:off x="587375" y="1352885"/>
            <a:ext cx="1050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>
                <a:solidFill>
                  <a:srgbClr val="FF0000"/>
                </a:solidFill>
                <a:latin typeface="Calisto MT" panose="02040603050505030304" pitchFamily="18" charset="77"/>
              </a:rPr>
              <a:t>CAUSE DEL WEIGHT REGAIN </a:t>
            </a:r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pic>
        <p:nvPicPr>
          <p:cNvPr id="2" name="Immagine 4">
            <a:extLst>
              <a:ext uri="{FF2B5EF4-FFF2-40B4-BE49-F238E27FC236}">
                <a16:creationId xmlns:a16="http://schemas.microsoft.com/office/drawing/2014/main" id="{9AC49954-D8B5-16E5-747E-3EE0E4D3F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21" y="1750033"/>
            <a:ext cx="9093304" cy="510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1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54816B-A078-31B5-8FFB-916E8B261774}"/>
              </a:ext>
            </a:extLst>
          </p:cNvPr>
          <p:cNvSpPr txBox="1"/>
          <p:nvPr/>
        </p:nvSpPr>
        <p:spPr>
          <a:xfrm>
            <a:off x="4635500" y="3868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1" u="sng" dirty="0">
                <a:latin typeface="Calisto MT" panose="02040603050505030304" pitchFamily="18" charset="77"/>
              </a:rPr>
              <a:t>INTRODUZIONE</a:t>
            </a:r>
            <a:endParaRPr lang="it-IT" sz="3200" u="sng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4DB663-194B-043C-A60D-F891B6E91E24}"/>
              </a:ext>
            </a:extLst>
          </p:cNvPr>
          <p:cNvSpPr txBox="1"/>
          <p:nvPr/>
        </p:nvSpPr>
        <p:spPr>
          <a:xfrm>
            <a:off x="190499" y="1402835"/>
            <a:ext cx="6969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dirty="0">
                <a:solidFill>
                  <a:srgbClr val="FF0000"/>
                </a:solidFill>
                <a:latin typeface="Calisto MT" panose="02040603050505030304" pitchFamily="18" charset="77"/>
              </a:rPr>
              <a:t>TRATTAMENTO DEL WEIGHT REGAIN </a:t>
            </a: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3E36CF3A-72A6-D6A5-910F-D6795C442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0" y="1991500"/>
            <a:ext cx="6537468" cy="47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9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98C0E063-2B40-1F10-7162-096B8252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5" y="2596775"/>
            <a:ext cx="5207000" cy="39052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04C9AE-0C01-7FFF-F052-2036270411D1}"/>
              </a:ext>
            </a:extLst>
          </p:cNvPr>
          <p:cNvSpPr txBox="1"/>
          <p:nvPr/>
        </p:nvSpPr>
        <p:spPr>
          <a:xfrm>
            <a:off x="4737098" y="1490968"/>
            <a:ext cx="2184401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300" b="1" i="1" dirty="0">
                <a:latin typeface="Calisto MT" panose="02040603050505030304" pitchFamily="18" charset="77"/>
              </a:rPr>
              <a:t>LUGLIO 2017 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7ED54E73-D58A-CFC0-7CF2-5368B4CD65D2}"/>
              </a:ext>
            </a:extLst>
          </p:cNvPr>
          <p:cNvSpPr/>
          <p:nvPr/>
        </p:nvSpPr>
        <p:spPr>
          <a:xfrm flipV="1">
            <a:off x="7127874" y="1505688"/>
            <a:ext cx="1343026" cy="446276"/>
          </a:xfrm>
          <a:prstGeom prst="rightArrow">
            <a:avLst>
              <a:gd name="adj1" fmla="val 50000"/>
              <a:gd name="adj2" fmla="val 37333"/>
            </a:avLst>
          </a:prstGeom>
          <a:solidFill>
            <a:srgbClr val="F3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024373-20E8-2F9B-6A3A-ACD9F630B68A}"/>
              </a:ext>
            </a:extLst>
          </p:cNvPr>
          <p:cNvSpPr txBox="1"/>
          <p:nvPr/>
        </p:nvSpPr>
        <p:spPr>
          <a:xfrm>
            <a:off x="8892579" y="1449435"/>
            <a:ext cx="28225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300" b="1" i="1" dirty="0">
                <a:latin typeface="Calisto MT" panose="02040603050505030304" pitchFamily="18" charset="77"/>
              </a:rPr>
              <a:t>SETTEMBRE 2023</a:t>
            </a:r>
          </a:p>
        </p:txBody>
      </p:sp>
      <p:sp>
        <p:nvSpPr>
          <p:cNvPr id="7" name="Connettore 6">
            <a:extLst>
              <a:ext uri="{FF2B5EF4-FFF2-40B4-BE49-F238E27FC236}">
                <a16:creationId xmlns:a16="http://schemas.microsoft.com/office/drawing/2014/main" id="{64CC2009-DCB8-EC3B-27A7-F55DB8083F20}"/>
              </a:ext>
            </a:extLst>
          </p:cNvPr>
          <p:cNvSpPr/>
          <p:nvPr/>
        </p:nvSpPr>
        <p:spPr>
          <a:xfrm>
            <a:off x="7535862" y="2273300"/>
            <a:ext cx="1870075" cy="1870075"/>
          </a:xfrm>
          <a:prstGeom prst="flowChartConnector">
            <a:avLst/>
          </a:prstGeom>
          <a:solidFill>
            <a:srgbClr val="F3E0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solidFill>
                  <a:schemeClr val="tx1"/>
                </a:solidFill>
                <a:latin typeface="Calisto MT" panose="02040603050505030304" pitchFamily="18" charset="77"/>
              </a:rPr>
              <a:t>402</a:t>
            </a:r>
          </a:p>
          <a:p>
            <a:pPr algn="ctr"/>
            <a:r>
              <a:rPr lang="it-IT" sz="2000" b="1" dirty="0">
                <a:solidFill>
                  <a:schemeClr val="tx1"/>
                </a:solidFill>
                <a:latin typeface="Calisto MT" panose="02040603050505030304" pitchFamily="18" charset="77"/>
              </a:rPr>
              <a:t>PZ</a:t>
            </a:r>
          </a:p>
        </p:txBody>
      </p:sp>
      <p:cxnSp>
        <p:nvCxnSpPr>
          <p:cNvPr id="9" name="Connettore diritto con freccia 8">
            <a:extLst>
              <a:ext uri="{FF2B5EF4-FFF2-40B4-BE49-F238E27FC236}">
                <a16:creationId xmlns:a16="http://schemas.microsoft.com/office/drawing/2014/main" id="{4CD850B4-33A0-A62E-7206-94794EA61E12}"/>
              </a:ext>
            </a:extLst>
          </p:cNvPr>
          <p:cNvCxnSpPr>
            <a:cxnSpLocks/>
          </p:cNvCxnSpPr>
          <p:nvPr/>
        </p:nvCxnSpPr>
        <p:spPr>
          <a:xfrm>
            <a:off x="9360892" y="3573275"/>
            <a:ext cx="2354262" cy="1628775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ttore diritto con freccia 11">
            <a:extLst>
              <a:ext uri="{FF2B5EF4-FFF2-40B4-BE49-F238E27FC236}">
                <a16:creationId xmlns:a16="http://schemas.microsoft.com/office/drawing/2014/main" id="{677B06BC-D969-72E1-AA0E-089C0E926EBD}"/>
              </a:ext>
            </a:extLst>
          </p:cNvPr>
          <p:cNvCxnSpPr>
            <a:cxnSpLocks/>
          </p:cNvCxnSpPr>
          <p:nvPr/>
        </p:nvCxnSpPr>
        <p:spPr>
          <a:xfrm>
            <a:off x="8470899" y="4143375"/>
            <a:ext cx="1181101" cy="235865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C45D249C-3843-4A51-8213-EBF8A966B136}"/>
              </a:ext>
            </a:extLst>
          </p:cNvPr>
          <p:cNvSpPr/>
          <p:nvPr/>
        </p:nvSpPr>
        <p:spPr>
          <a:xfrm>
            <a:off x="9312869" y="4508312"/>
            <a:ext cx="1628775" cy="1628775"/>
          </a:xfrm>
          <a:prstGeom prst="ellipse">
            <a:avLst/>
          </a:prstGeom>
          <a:solidFill>
            <a:srgbClr val="F3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tx1"/>
                </a:solidFill>
                <a:latin typeface="Calisto MT" panose="02040603050505030304" pitchFamily="18" charset="77"/>
              </a:rPr>
              <a:t>53</a:t>
            </a:r>
          </a:p>
          <a:p>
            <a:pPr algn="ctr"/>
            <a:r>
              <a:rPr lang="it-IT" sz="2000" b="1" dirty="0">
                <a:solidFill>
                  <a:schemeClr val="tx1"/>
                </a:solidFill>
                <a:latin typeface="Calisto MT" panose="02040603050505030304" pitchFamily="18" charset="77"/>
              </a:rPr>
              <a:t>PZ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777D18D-F92D-008E-5654-754DDFE79A5F}"/>
              </a:ext>
            </a:extLst>
          </p:cNvPr>
          <p:cNvSpPr txBox="1"/>
          <p:nvPr/>
        </p:nvSpPr>
        <p:spPr>
          <a:xfrm>
            <a:off x="5614987" y="2622512"/>
            <a:ext cx="218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b="1" dirty="0">
                <a:latin typeface="Calisto MT" panose="02040603050505030304" pitchFamily="18" charset="77"/>
              </a:rPr>
              <a:t>CHIRURGIA </a:t>
            </a:r>
            <a:r>
              <a:rPr lang="it-IT" sz="2000" b="1" dirty="0" err="1">
                <a:latin typeface="Calisto MT" panose="02040603050505030304" pitchFamily="18" charset="77"/>
              </a:rPr>
              <a:t>BARIATRICA</a:t>
            </a:r>
            <a:r>
              <a:rPr lang="it-IT" sz="2000" b="1" dirty="0">
                <a:latin typeface="Calisto MT" panose="02040603050505030304" pitchFamily="18" charset="77"/>
              </a:rPr>
              <a:t> PRIMARIA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A1F8681-5701-E3FA-00A9-188E9C70829A}"/>
              </a:ext>
            </a:extLst>
          </p:cNvPr>
          <p:cNvSpPr txBox="1"/>
          <p:nvPr/>
        </p:nvSpPr>
        <p:spPr>
          <a:xfrm>
            <a:off x="7735690" y="5443350"/>
            <a:ext cx="1832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b="1" dirty="0">
                <a:latin typeface="Calisto MT" panose="02040603050505030304" pitchFamily="18" charset="77"/>
              </a:rPr>
              <a:t>REDO</a:t>
            </a:r>
          </a:p>
          <a:p>
            <a:pPr algn="l"/>
            <a:r>
              <a:rPr lang="it-IT" sz="2000" b="1" dirty="0" err="1">
                <a:latin typeface="Calisto MT" panose="02040603050505030304" pitchFamily="18" charset="77"/>
              </a:rPr>
              <a:t>SURGERY</a:t>
            </a:r>
            <a:r>
              <a:rPr lang="it-IT" sz="2000" b="1" dirty="0">
                <a:latin typeface="Calisto MT" panose="02040603050505030304" pitchFamily="18" charset="77"/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308631-28FE-A111-26A4-AC8821F2C8AC}"/>
              </a:ext>
            </a:extLst>
          </p:cNvPr>
          <p:cNvSpPr txBox="1"/>
          <p:nvPr/>
        </p:nvSpPr>
        <p:spPr>
          <a:xfrm>
            <a:off x="4031256" y="28589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1" u="sng" dirty="0">
                <a:latin typeface="Calisto MT" panose="02040603050505030304" pitchFamily="18" charset="77"/>
              </a:rPr>
              <a:t>MATERIALI E METODI</a:t>
            </a:r>
            <a:endParaRPr lang="it-IT" sz="3200" u="sng" dirty="0">
              <a:latin typeface="Calisto MT" panose="0204060305050503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664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nettore 2">
            <a:extLst>
              <a:ext uri="{FF2B5EF4-FFF2-40B4-BE49-F238E27FC236}">
                <a16:creationId xmlns:a16="http://schemas.microsoft.com/office/drawing/2014/main" id="{2F24C9FD-0241-867A-0316-0DC7D91AD799}"/>
              </a:ext>
            </a:extLst>
          </p:cNvPr>
          <p:cNvSpPr/>
          <p:nvPr/>
        </p:nvSpPr>
        <p:spPr>
          <a:xfrm>
            <a:off x="6806434" y="3377936"/>
            <a:ext cx="1870075" cy="1870075"/>
          </a:xfrm>
          <a:prstGeom prst="flowChartConnector">
            <a:avLst/>
          </a:prstGeom>
          <a:solidFill>
            <a:srgbClr val="F3E0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solidFill>
                  <a:schemeClr val="tx1"/>
                </a:solidFill>
                <a:latin typeface="Calisto MT" panose="02040603050505030304" pitchFamily="18" charset="77"/>
              </a:rPr>
              <a:t>53</a:t>
            </a:r>
          </a:p>
          <a:p>
            <a:pPr algn="ctr"/>
            <a:r>
              <a:rPr lang="it-IT" sz="2000" b="1" dirty="0">
                <a:solidFill>
                  <a:schemeClr val="tx1"/>
                </a:solidFill>
                <a:latin typeface="Calisto MT" panose="02040603050505030304" pitchFamily="18" charset="77"/>
              </a:rPr>
              <a:t>PZ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735F8B2-7D21-D4DE-82CE-AFE655FF1AB2}"/>
              </a:ext>
            </a:extLst>
          </p:cNvPr>
          <p:cNvSpPr/>
          <p:nvPr/>
        </p:nvSpPr>
        <p:spPr>
          <a:xfrm rot="12656832" flipV="1">
            <a:off x="5433073" y="3433745"/>
            <a:ext cx="1422908" cy="359649"/>
          </a:xfrm>
          <a:prstGeom prst="rightArrow">
            <a:avLst>
              <a:gd name="adj1" fmla="val 50000"/>
              <a:gd name="adj2" fmla="val 41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0EE79BD-10AF-27D7-C820-1ABBDEDD606A}"/>
              </a:ext>
            </a:extLst>
          </p:cNvPr>
          <p:cNvSpPr/>
          <p:nvPr/>
        </p:nvSpPr>
        <p:spPr>
          <a:xfrm rot="2540411" flipV="1">
            <a:off x="8489286" y="5227639"/>
            <a:ext cx="1422908" cy="359649"/>
          </a:xfrm>
          <a:prstGeom prst="rightArrow">
            <a:avLst>
              <a:gd name="adj1" fmla="val 50000"/>
              <a:gd name="adj2" fmla="val 41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A940123D-58D1-0A15-F1BE-A8F65649CBF1}"/>
              </a:ext>
            </a:extLst>
          </p:cNvPr>
          <p:cNvSpPr/>
          <p:nvPr/>
        </p:nvSpPr>
        <p:spPr>
          <a:xfrm rot="7775361" flipV="1">
            <a:off x="5711982" y="5166766"/>
            <a:ext cx="1422908" cy="359649"/>
          </a:xfrm>
          <a:prstGeom prst="rightArrow">
            <a:avLst>
              <a:gd name="adj1" fmla="val 50000"/>
              <a:gd name="adj2" fmla="val 41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4723E2-CD5E-E1BA-4A18-CD9C3D3E37EF}"/>
              </a:ext>
            </a:extLst>
          </p:cNvPr>
          <p:cNvSpPr txBox="1"/>
          <p:nvPr/>
        </p:nvSpPr>
        <p:spPr>
          <a:xfrm>
            <a:off x="4203059" y="2343203"/>
            <a:ext cx="2258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dirty="0">
                <a:solidFill>
                  <a:srgbClr val="00B0F0"/>
                </a:solidFill>
              </a:rPr>
              <a:t>32 BY PASS (RYGE)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E3FDB3-225C-16AA-D675-2BDF40683A63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278C21-70FD-F8AF-6F8C-8080CC75436C}"/>
              </a:ext>
            </a:extLst>
          </p:cNvPr>
          <p:cNvSpPr txBox="1"/>
          <p:nvPr/>
        </p:nvSpPr>
        <p:spPr>
          <a:xfrm rot="2284949">
            <a:off x="5941648" y="45500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dirty="0"/>
          </a:p>
        </p:txBody>
      </p:sp>
      <p:pic>
        <p:nvPicPr>
          <p:cNvPr id="10" name="Immagine 10">
            <a:extLst>
              <a:ext uri="{FF2B5EF4-FFF2-40B4-BE49-F238E27FC236}">
                <a16:creationId xmlns:a16="http://schemas.microsoft.com/office/drawing/2014/main" id="{F9325A33-4F5F-8CE6-8743-DCE41F330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 t="38993" r="6822" b="8350"/>
          <a:stretch/>
        </p:blipFill>
        <p:spPr>
          <a:xfrm>
            <a:off x="173494" y="937672"/>
            <a:ext cx="3894118" cy="215580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0404C1E-CE6B-75C6-C58A-C16A4C4AB072}"/>
              </a:ext>
            </a:extLst>
          </p:cNvPr>
          <p:cNvSpPr txBox="1"/>
          <p:nvPr/>
        </p:nvSpPr>
        <p:spPr>
          <a:xfrm>
            <a:off x="9847735" y="5591336"/>
            <a:ext cx="2258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dirty="0">
                <a:solidFill>
                  <a:srgbClr val="00B0F0"/>
                </a:solidFill>
              </a:rPr>
              <a:t>13 MINI BY PASS (OAGB)</a:t>
            </a:r>
          </a:p>
        </p:txBody>
      </p:sp>
      <p:pic>
        <p:nvPicPr>
          <p:cNvPr id="13" name="Immagine 13">
            <a:extLst>
              <a:ext uri="{FF2B5EF4-FFF2-40B4-BE49-F238E27FC236}">
                <a16:creationId xmlns:a16="http://schemas.microsoft.com/office/drawing/2014/main" id="{BDC61594-0A69-19ED-3953-3C63266D86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7" b="86"/>
          <a:stretch/>
        </p:blipFill>
        <p:spPr>
          <a:xfrm>
            <a:off x="8264089" y="830601"/>
            <a:ext cx="3899397" cy="24640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D0EBE26-4085-5A2F-8DA4-86EFF5604C27}"/>
              </a:ext>
            </a:extLst>
          </p:cNvPr>
          <p:cNvSpPr txBox="1"/>
          <p:nvPr/>
        </p:nvSpPr>
        <p:spPr>
          <a:xfrm>
            <a:off x="4701141" y="5794040"/>
            <a:ext cx="2258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dirty="0">
                <a:solidFill>
                  <a:srgbClr val="00B0F0"/>
                </a:solidFill>
              </a:rPr>
              <a:t>8 SAGI (OAGB)</a:t>
            </a:r>
          </a:p>
        </p:txBody>
      </p:sp>
      <p:pic>
        <p:nvPicPr>
          <p:cNvPr id="16" name="Immagine 16">
            <a:extLst>
              <a:ext uri="{FF2B5EF4-FFF2-40B4-BE49-F238E27FC236}">
                <a16:creationId xmlns:a16="http://schemas.microsoft.com/office/drawing/2014/main" id="{E6F94EFB-7518-25CF-C276-6BE98BCBF3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099" r="-5928" b="20282"/>
          <a:stretch/>
        </p:blipFill>
        <p:spPr>
          <a:xfrm>
            <a:off x="823499" y="3560691"/>
            <a:ext cx="3586080" cy="328203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BD9E1F3-7240-6960-D9C4-2CC6A7FDDF02}"/>
              </a:ext>
            </a:extLst>
          </p:cNvPr>
          <p:cNvSpPr txBox="1"/>
          <p:nvPr/>
        </p:nvSpPr>
        <p:spPr>
          <a:xfrm>
            <a:off x="4961394" y="307788"/>
            <a:ext cx="273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1" u="sng" dirty="0">
                <a:latin typeface="Calisto MT" panose="02040603050505030304" pitchFamily="18" charset="77"/>
              </a:rPr>
              <a:t>RISULTATI</a:t>
            </a:r>
            <a:r>
              <a:rPr lang="it-IT" sz="1800" b="1" i="1" u="sng" dirty="0">
                <a:latin typeface="Calisto MT" panose="02040603050505030304" pitchFamily="18" charset="77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313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0CB53CC9-2C34-91D1-4B47-A60FCC387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73749"/>
              </p:ext>
            </p:extLst>
          </p:nvPr>
        </p:nvGraphicFramePr>
        <p:xfrm>
          <a:off x="1500187" y="1219859"/>
          <a:ext cx="9191626" cy="5267182"/>
        </p:xfrm>
        <a:graphic>
          <a:graphicData uri="http://schemas.openxmlformats.org/drawingml/2006/table">
            <a:tbl>
              <a:tblPr firstCol="1">
                <a:tableStyleId>{8A107856-5554-42FB-B03E-39F5DBC370BA}</a:tableStyleId>
              </a:tblPr>
              <a:tblGrid>
                <a:gridCol w="4595813">
                  <a:extLst>
                    <a:ext uri="{9D8B030D-6E8A-4147-A177-3AD203B41FA5}">
                      <a16:colId xmlns:a16="http://schemas.microsoft.com/office/drawing/2014/main" val="3228975484"/>
                    </a:ext>
                  </a:extLst>
                </a:gridCol>
                <a:gridCol w="4595813">
                  <a:extLst>
                    <a:ext uri="{9D8B030D-6E8A-4147-A177-3AD203B41FA5}">
                      <a16:colId xmlns:a16="http://schemas.microsoft.com/office/drawing/2014/main" val="762072665"/>
                    </a:ext>
                  </a:extLst>
                </a:gridCol>
              </a:tblGrid>
              <a:tr h="877512"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Calisto MT" panose="02040603050505030304" pitchFamily="18" charset="77"/>
                        </a:rPr>
                        <a:t>ETÀ MEDIA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Calisto MT" panose="02040603050505030304" pitchFamily="18" charset="77"/>
                        </a:rPr>
                        <a:t>48 ANNI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488510"/>
                  </a:ext>
                </a:extLst>
              </a:tr>
              <a:tr h="877512"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Calisto MT" panose="02040603050505030304" pitchFamily="18" charset="77"/>
                        </a:rPr>
                        <a:t>BMI MEDIO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Calisto MT" panose="02040603050505030304" pitchFamily="18" charset="77"/>
                        </a:rPr>
                        <a:t>42.7 kg/m2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819260"/>
                  </a:ext>
                </a:extLst>
              </a:tr>
              <a:tr h="878567"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Calisto MT" panose="02040603050505030304" pitchFamily="18" charset="77"/>
                        </a:rPr>
                        <a:t>DEISCENZA DI ANASTOMOSI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665602"/>
                  </a:ext>
                </a:extLst>
              </a:tr>
              <a:tr h="877512">
                <a:tc>
                  <a:txBody>
                    <a:bodyPr/>
                    <a:lstStyle/>
                    <a:p>
                      <a:r>
                        <a:rPr lang="es-ES" sz="2400" dirty="0" err="1">
                          <a:latin typeface="Calisto MT" panose="02040603050505030304" pitchFamily="18" charset="77"/>
                        </a:rPr>
                        <a:t>CONVERSIONI</a:t>
                      </a:r>
                      <a:r>
                        <a:rPr lang="es-ES" sz="2400" dirty="0">
                          <a:latin typeface="Calisto MT" panose="02040603050505030304" pitchFamily="18" charset="77"/>
                        </a:rPr>
                        <a:t> / </a:t>
                      </a:r>
                      <a:r>
                        <a:rPr lang="es-ES" sz="2400" dirty="0" err="1">
                          <a:latin typeface="Calisto MT" panose="02040603050505030304" pitchFamily="18" charset="77"/>
                        </a:rPr>
                        <a:t>DECESSI</a:t>
                      </a:r>
                      <a:endParaRPr lang="it-IT" sz="240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Calisto MT" panose="02040603050505030304" pitchFamily="18" charset="77"/>
                        </a:rPr>
                        <a:t>0 / 0 </a:t>
                      </a:r>
                      <a:endParaRPr lang="it-IT" sz="240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987636"/>
                  </a:ext>
                </a:extLst>
              </a:tr>
              <a:tr h="878567"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Calisto MT" panose="02040603050505030304" pitchFamily="18" charset="77"/>
                        </a:rPr>
                        <a:t>BMI MEDIO A 12 MESI </a:t>
                      </a:r>
                      <a:r>
                        <a:rPr lang="es-ES" sz="2400" dirty="0" err="1">
                          <a:latin typeface="Calisto MT" panose="02040603050505030304" pitchFamily="18" charset="77"/>
                        </a:rPr>
                        <a:t>DALL’INTERVENTO</a:t>
                      </a:r>
                      <a:r>
                        <a:rPr lang="es-ES" sz="2400" dirty="0">
                          <a:latin typeface="Calisto MT" panose="02040603050505030304" pitchFamily="18" charset="77"/>
                        </a:rPr>
                        <a:t> </a:t>
                      </a:r>
                      <a:endParaRPr lang="it-IT" sz="240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Calisto MT" panose="02040603050505030304" pitchFamily="18" charset="77"/>
                        </a:rPr>
                        <a:t>28.8 kg/m2</a:t>
                      </a:r>
                      <a:endParaRPr lang="it-IT" sz="240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85399"/>
                  </a:ext>
                </a:extLst>
              </a:tr>
              <a:tr h="877512"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Calisto MT" panose="02040603050505030304" pitchFamily="18" charset="77"/>
                        </a:rPr>
                        <a:t>EWL A 3, 6, 12 MESI </a:t>
                      </a:r>
                      <a:endParaRPr lang="it-IT" sz="240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Calisto MT" panose="02040603050505030304" pitchFamily="18" charset="77"/>
                        </a:rPr>
                        <a:t>19,7% , 40,1% , 43,1% </a:t>
                      </a:r>
                      <a:endParaRPr lang="it-IT" sz="2400" dirty="0">
                        <a:latin typeface="Calisto MT" panose="02040603050505030304" pitchFamily="18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6682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EF7CB6-4A27-E41D-2887-50956B4F4E5D}"/>
              </a:ext>
            </a:extLst>
          </p:cNvPr>
          <p:cNvSpPr txBox="1"/>
          <p:nvPr/>
        </p:nvSpPr>
        <p:spPr>
          <a:xfrm>
            <a:off x="5080000" y="37095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1" u="sng" dirty="0">
                <a:latin typeface="Calisto MT" panose="02040603050505030304" pitchFamily="18" charset="77"/>
              </a:rPr>
              <a:t>RISULTATI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5612112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35</TotalTime>
  <Words>6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RetrospectVTI</vt:lpstr>
      <vt:lpstr>Approccio chirurgico del Weight Regain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Veronica Natali</cp:lastModifiedBy>
  <cp:revision>20</cp:revision>
  <dcterms:created xsi:type="dcterms:W3CDTF">2022-02-27T17:36:31Z</dcterms:created>
  <dcterms:modified xsi:type="dcterms:W3CDTF">2024-05-10T16:07:54Z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